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3" r:id="rId9"/>
    <p:sldId id="299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301" r:id="rId18"/>
    <p:sldId id="273" r:id="rId19"/>
    <p:sldId id="305" r:id="rId20"/>
    <p:sldId id="285" r:id="rId21"/>
    <p:sldId id="303" r:id="rId22"/>
    <p:sldId id="274" r:id="rId23"/>
    <p:sldId id="275" r:id="rId24"/>
    <p:sldId id="295" r:id="rId25"/>
    <p:sldId id="296" r:id="rId26"/>
    <p:sldId id="297" r:id="rId27"/>
    <p:sldId id="276" r:id="rId28"/>
    <p:sldId id="277" r:id="rId29"/>
    <p:sldId id="278" r:id="rId30"/>
    <p:sldId id="279" r:id="rId31"/>
    <p:sldId id="280" r:id="rId32"/>
    <p:sldId id="281" r:id="rId33"/>
    <p:sldId id="287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47F8A-2F1E-413A-B492-71FB650D5F35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F1BC1-9296-4CC7-8AB7-33494E3316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86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F1BC1-9296-4CC7-8AB7-33494E33163B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66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F1BC1-9296-4CC7-8AB7-33494E33163B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77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756095-842C-466E-A6F8-1A28629CE0E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C35EB2-2A11-4CA9-87C2-C35441D7E2DD}" type="datetimeFigureOut">
              <a:rPr lang="en-IN" smtClean="0"/>
              <a:pPr/>
              <a:t>18-06-2024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524" y="842962"/>
            <a:ext cx="10476157" cy="2737339"/>
          </a:xfrm>
        </p:spPr>
        <p:txBody>
          <a:bodyPr/>
          <a:lstStyle/>
          <a:p>
            <a:r>
              <a:rPr lang="en-IN" dirty="0"/>
              <a:t>Biomechanics of thorax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1156096" cy="1947333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4995" y="53026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dirty="0" err="1">
                <a:solidFill>
                  <a:srgbClr val="111111"/>
                </a:solidFill>
                <a:cs typeface="Arial" charset="0"/>
              </a:rPr>
              <a:t>Dr.Abhishek</a:t>
            </a:r>
            <a:r>
              <a:rPr lang="en-IN" dirty="0">
                <a:solidFill>
                  <a:srgbClr val="111111"/>
                </a:solidFill>
                <a:cs typeface="Arial" charset="0"/>
              </a:rPr>
              <a:t> </a:t>
            </a:r>
            <a:r>
              <a:rPr lang="en-IN" dirty="0" err="1">
                <a:solidFill>
                  <a:srgbClr val="111111"/>
                </a:solidFill>
                <a:cs typeface="Arial" charset="0"/>
              </a:rPr>
              <a:t>Mishra</a:t>
            </a:r>
            <a:endParaRPr lang="en-IN" dirty="0">
              <a:solidFill>
                <a:srgbClr val="111111"/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IN" sz="1800" dirty="0">
                <a:solidFill>
                  <a:srgbClr val="111111"/>
                </a:solidFill>
                <a:cs typeface="Arial" charset="0"/>
              </a:rPr>
              <a:t>Dept. Of Cardiovascular &amp; Respiratory Physiotherapy</a:t>
            </a:r>
          </a:p>
          <a:p>
            <a:pPr algn="ctr">
              <a:spcBef>
                <a:spcPct val="0"/>
              </a:spcBef>
            </a:pPr>
            <a:r>
              <a:rPr lang="en-IN" sz="1800" dirty="0">
                <a:solidFill>
                  <a:srgbClr val="111111"/>
                </a:solidFill>
                <a:cs typeface="Arial" charset="0"/>
              </a:rPr>
              <a:t>MGM Institute Of Physiotherapy </a:t>
            </a:r>
          </a:p>
          <a:p>
            <a:pPr algn="ctr">
              <a:spcBef>
                <a:spcPct val="0"/>
              </a:spcBef>
            </a:pPr>
            <a:r>
              <a:rPr lang="en-IN" sz="1800" dirty="0" err="1">
                <a:solidFill>
                  <a:srgbClr val="111111"/>
                </a:solidFill>
                <a:cs typeface="Arial" charset="0"/>
              </a:rPr>
              <a:t>Chh</a:t>
            </a:r>
            <a:r>
              <a:rPr lang="en-IN" sz="1800" dirty="0">
                <a:solidFill>
                  <a:srgbClr val="111111"/>
                </a:solidFill>
                <a:cs typeface="Arial" charset="0"/>
              </a:rPr>
              <a:t>. </a:t>
            </a:r>
            <a:r>
              <a:rPr lang="en-IN" sz="1800" dirty="0" err="1">
                <a:solidFill>
                  <a:srgbClr val="111111"/>
                </a:solidFill>
                <a:cs typeface="Arial" charset="0"/>
              </a:rPr>
              <a:t>Sambhajinagar</a:t>
            </a:r>
            <a:endParaRPr lang="en-US" sz="1800" dirty="0">
              <a:solidFill>
                <a:srgbClr val="11111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6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946"/>
            <a:ext cx="9905998" cy="886690"/>
          </a:xfrm>
        </p:spPr>
        <p:txBody>
          <a:bodyPr/>
          <a:lstStyle/>
          <a:p>
            <a:r>
              <a:rPr lang="en-IN" dirty="0"/>
              <a:t>Joint Kinematics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77636"/>
            <a:ext cx="9905999" cy="5333999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  <a:p>
            <a:r>
              <a:rPr lang="en-IN" dirty="0"/>
              <a:t>The movement of the rib cage is an amazing combination of complex geometrics governed by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Types and angle of the articulations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The movement of the manubrium sternum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Elasticity of the costal cartilages </a:t>
            </a:r>
          </a:p>
          <a:p>
            <a:r>
              <a:rPr lang="en-IN" dirty="0"/>
              <a:t>The length , shape and downward angle of each rib is unique and therefore the axes of rotation for the each rib is unique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18450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8500"/>
          </a:xfrm>
        </p:spPr>
        <p:txBody>
          <a:bodyPr>
            <a:normAutofit/>
          </a:bodyPr>
          <a:lstStyle/>
          <a:p>
            <a:r>
              <a:rPr lang="en-IN" dirty="0"/>
              <a:t>Movements at the costovertebral 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27018"/>
            <a:ext cx="9905999" cy="4364183"/>
          </a:xfrm>
        </p:spPr>
        <p:txBody>
          <a:bodyPr/>
          <a:lstStyle/>
          <a:p>
            <a:r>
              <a:rPr lang="en-IN" dirty="0"/>
              <a:t>The costovertebral joint and the costotransverse joint form a joint couple mechanically linked whose common movement can only be rotation about an axis passing through the centre of each joint </a:t>
            </a:r>
          </a:p>
          <a:p>
            <a:r>
              <a:rPr lang="en-IN" dirty="0"/>
              <a:t>Direction of this axis with respect to the </a:t>
            </a:r>
          </a:p>
          <a:p>
            <a:pPr marL="0" indent="0">
              <a:buNone/>
            </a:pPr>
            <a:r>
              <a:rPr lang="en-IN" dirty="0"/>
              <a:t>   sagittal  axis determines the movements of</a:t>
            </a:r>
          </a:p>
          <a:p>
            <a:pPr marL="0" indent="0">
              <a:buNone/>
            </a:pPr>
            <a:r>
              <a:rPr lang="en-IN" dirty="0"/>
              <a:t>   the Ribs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752916"/>
            <a:ext cx="4772563" cy="37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4884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81" y="1600200"/>
            <a:ext cx="6240238" cy="4800600"/>
          </a:xfrm>
        </p:spPr>
      </p:pic>
    </p:spTree>
    <p:extLst>
      <p:ext uri="{BB962C8B-B14F-4D97-AF65-F5344CB8AC3E}">
        <p14:creationId xmlns:p14="http://schemas.microsoft.com/office/powerpoint/2010/main" val="19658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1670"/>
          </a:xfrm>
        </p:spPr>
        <p:txBody>
          <a:bodyPr/>
          <a:lstStyle/>
          <a:p>
            <a:r>
              <a:rPr lang="en-IN" dirty="0"/>
              <a:t>The Pump Handle Movement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00188"/>
            <a:ext cx="9905999" cy="55102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This movement </a:t>
            </a:r>
            <a:r>
              <a:rPr lang="en-IN" dirty="0" err="1"/>
              <a:t>predominanty</a:t>
            </a:r>
            <a:r>
              <a:rPr lang="en-IN" dirty="0"/>
              <a:t> occurs in sagittal plane </a:t>
            </a:r>
          </a:p>
          <a:p>
            <a:pPr>
              <a:lnSpc>
                <a:spcPct val="150000"/>
              </a:lnSpc>
            </a:pPr>
            <a:r>
              <a:rPr lang="en-IN" dirty="0"/>
              <a:t>Ribs 2 to 7 the upper ribs ; the movement occurs in the coronal axis at the vertebrae </a:t>
            </a:r>
          </a:p>
          <a:p>
            <a:pPr>
              <a:lnSpc>
                <a:spcPct val="150000"/>
              </a:lnSpc>
            </a:pPr>
            <a:r>
              <a:rPr lang="en-IN" dirty="0"/>
              <a:t>The costal cartilage rotate upwards and becomes more horizontal with inspiration </a:t>
            </a:r>
          </a:p>
          <a:p>
            <a:pPr>
              <a:lnSpc>
                <a:spcPct val="150000"/>
              </a:lnSpc>
            </a:pPr>
            <a:r>
              <a:rPr lang="en-IN" dirty="0"/>
              <a:t>The movement of the ribs pushes the sternum ventrally and superiorly </a:t>
            </a:r>
          </a:p>
          <a:p>
            <a:pPr>
              <a:lnSpc>
                <a:spcPct val="150000"/>
              </a:lnSpc>
            </a:pPr>
            <a:r>
              <a:rPr lang="en-IN" dirty="0"/>
              <a:t>The manubrium doesn’t move thus causing increase in the movement of the body of the sternum in relation to the manubrium </a:t>
            </a:r>
          </a:p>
          <a:p>
            <a:pPr>
              <a:lnSpc>
                <a:spcPct val="150000"/>
              </a:lnSpc>
            </a:pPr>
            <a:r>
              <a:rPr lang="en-IN" dirty="0"/>
              <a:t>This lead movement leads to an increase in the antero-posterior diameter of thorax  </a:t>
            </a:r>
          </a:p>
        </p:txBody>
      </p:sp>
    </p:spTree>
    <p:extLst>
      <p:ext uri="{BB962C8B-B14F-4D97-AF65-F5344CB8AC3E}">
        <p14:creationId xmlns:p14="http://schemas.microsoft.com/office/powerpoint/2010/main" val="20149726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7250" y="1066800"/>
            <a:ext cx="9264786" cy="5184717"/>
          </a:xfrm>
        </p:spPr>
      </p:pic>
    </p:spTree>
    <p:extLst>
      <p:ext uri="{BB962C8B-B14F-4D97-AF65-F5344CB8AC3E}">
        <p14:creationId xmlns:p14="http://schemas.microsoft.com/office/powerpoint/2010/main" val="9472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7382"/>
          </a:xfrm>
        </p:spPr>
        <p:txBody>
          <a:bodyPr/>
          <a:lstStyle/>
          <a:p>
            <a:r>
              <a:rPr lang="en-IN" dirty="0"/>
              <a:t>The bucket handle movement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71674"/>
            <a:ext cx="9905999" cy="54266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motion predominately occurs in the coronal plane </a:t>
            </a:r>
          </a:p>
          <a:p>
            <a:pPr>
              <a:lnSpc>
                <a:spcPct val="150000"/>
              </a:lnSpc>
            </a:pPr>
            <a:r>
              <a:rPr lang="en-IN" dirty="0"/>
              <a:t>Elevation of ribs 8 to 10 occurs about a sagittal axis of motion </a:t>
            </a:r>
          </a:p>
          <a:p>
            <a:pPr>
              <a:lnSpc>
                <a:spcPct val="150000"/>
              </a:lnSpc>
            </a:pPr>
            <a:r>
              <a:rPr lang="en-IN" dirty="0"/>
              <a:t>The lower ribs have more downward obliquity </a:t>
            </a:r>
          </a:p>
          <a:p>
            <a:pPr>
              <a:lnSpc>
                <a:spcPct val="150000"/>
              </a:lnSpc>
            </a:pPr>
            <a:r>
              <a:rPr lang="en-IN" dirty="0"/>
              <a:t>The are indirectly attach to the sternum anteriorly </a:t>
            </a:r>
          </a:p>
          <a:p>
            <a:pPr>
              <a:lnSpc>
                <a:spcPct val="150000"/>
              </a:lnSpc>
            </a:pPr>
            <a:r>
              <a:rPr lang="en-IN" dirty="0"/>
              <a:t>These factors allow the lower ribs motion at the lateral aspect of the rib cage </a:t>
            </a:r>
          </a:p>
          <a:p>
            <a:pPr>
              <a:lnSpc>
                <a:spcPct val="150000"/>
              </a:lnSpc>
            </a:pPr>
            <a:r>
              <a:rPr lang="en-IN" dirty="0"/>
              <a:t>This causes increase in the transverse diameter of the lower thorax 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14198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9579" y="1219200"/>
            <a:ext cx="9172565" cy="5133108"/>
          </a:xfrm>
        </p:spPr>
      </p:pic>
    </p:spTree>
    <p:extLst>
      <p:ext uri="{BB962C8B-B14F-4D97-AF65-F5344CB8AC3E}">
        <p14:creationId xmlns:p14="http://schemas.microsoft.com/office/powerpoint/2010/main" val="16165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5591"/>
          </a:xfrm>
        </p:spPr>
        <p:txBody>
          <a:bodyPr/>
          <a:lstStyle/>
          <a:p>
            <a:r>
              <a:rPr lang="en-IN" dirty="0"/>
              <a:t>Elasticity of costal cartilage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709"/>
            <a:ext cx="9905999" cy="423949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The costal cartilage display an angular displacement due to axial rotation </a:t>
            </a:r>
          </a:p>
          <a:p>
            <a:pPr>
              <a:lnSpc>
                <a:spcPct val="150000"/>
              </a:lnSpc>
            </a:pPr>
            <a:r>
              <a:rPr lang="en-IN" dirty="0"/>
              <a:t>This rotation plays an important role during expiration </a:t>
            </a:r>
          </a:p>
          <a:p>
            <a:pPr>
              <a:lnSpc>
                <a:spcPct val="150000"/>
              </a:lnSpc>
            </a:pPr>
            <a:r>
              <a:rPr lang="en-IN" dirty="0"/>
              <a:t>Considering the vertebral column fixed , during inspiration the sternum is raised, the costal cartilage rotate about their own axis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60537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7407"/>
          </a:xfrm>
        </p:spPr>
        <p:txBody>
          <a:bodyPr/>
          <a:lstStyle/>
          <a:p>
            <a:r>
              <a:rPr lang="en-IN" dirty="0"/>
              <a:t>Muscles of Inspiration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85925"/>
            <a:ext cx="9905999" cy="4438650"/>
          </a:xfrm>
        </p:spPr>
        <p:txBody>
          <a:bodyPr/>
          <a:lstStyle/>
          <a:p>
            <a:r>
              <a:rPr lang="en-IN" dirty="0"/>
              <a:t>Diaphragm </a:t>
            </a:r>
          </a:p>
          <a:p>
            <a:r>
              <a:rPr lang="en-IN" dirty="0"/>
              <a:t>External intercostal Muscle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3813" y="770918"/>
            <a:ext cx="9905998" cy="62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Muscles of Expiration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400" cap="none" dirty="0"/>
              <a:t>Internal intercostal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400" cap="none" dirty="0"/>
              <a:t> </a:t>
            </a:r>
            <a:r>
              <a:rPr lang="en-IN" sz="2400" cap="none" dirty="0" err="1"/>
              <a:t>Sternocostalis</a:t>
            </a:r>
            <a:r>
              <a:rPr lang="en-IN" sz="2400" cap="none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42" y="847657"/>
            <a:ext cx="3084469" cy="2701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83" y="3846830"/>
            <a:ext cx="4116389" cy="27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1317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dirty="0" err="1"/>
              <a:t>ventilatory</a:t>
            </a:r>
            <a:r>
              <a:rPr lang="en-US" dirty="0"/>
              <a:t> and skeletal muscles: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lnSpc>
                <a:spcPct val="150000"/>
              </a:lnSpc>
              <a:buAutoNum type="arabicParenR"/>
            </a:pPr>
            <a:r>
              <a:rPr lang="en-US" dirty="0"/>
              <a:t>They have increased fatigue resistance and greater oxidative capacity</a:t>
            </a:r>
          </a:p>
          <a:p>
            <a:pPr marL="571500" indent="-457200">
              <a:lnSpc>
                <a:spcPct val="150000"/>
              </a:lnSpc>
              <a:buAutoNum type="arabicParenR"/>
            </a:pPr>
            <a:r>
              <a:rPr lang="en-US" dirty="0"/>
              <a:t>They contract rhythmically throughout the life rather than episodically</a:t>
            </a:r>
          </a:p>
          <a:p>
            <a:pPr marL="571500" indent="-457200">
              <a:lnSpc>
                <a:spcPct val="150000"/>
              </a:lnSpc>
              <a:buAutoNum type="arabicParenR"/>
            </a:pPr>
            <a:r>
              <a:rPr lang="en-US" dirty="0"/>
              <a:t>They work primarily against the elastic properties of the lungs and airways resistance rather than against gravitational forces</a:t>
            </a:r>
          </a:p>
          <a:p>
            <a:pPr marL="571500" indent="-457200">
              <a:lnSpc>
                <a:spcPct val="150000"/>
              </a:lnSpc>
              <a:buAutoNum type="arabicParenR"/>
            </a:pPr>
            <a:r>
              <a:rPr lang="en-US" dirty="0"/>
              <a:t>Neurological control of these muscles both voluntary and involuntary </a:t>
            </a:r>
          </a:p>
          <a:p>
            <a:pPr marL="571500" indent="-457200">
              <a:lnSpc>
                <a:spcPct val="150000"/>
              </a:lnSpc>
              <a:buAutoNum type="arabicParenR"/>
            </a:pPr>
            <a:r>
              <a:rPr lang="en-US" dirty="0"/>
              <a:t>The actions of these muscles are life sustaining</a:t>
            </a:r>
          </a:p>
        </p:txBody>
      </p:sp>
    </p:spTree>
    <p:extLst>
      <p:ext uri="{BB962C8B-B14F-4D97-AF65-F5344CB8AC3E}">
        <p14:creationId xmlns:p14="http://schemas.microsoft.com/office/powerpoint/2010/main" val="2283802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9267"/>
          </a:xfrm>
        </p:spPr>
        <p:txBody>
          <a:bodyPr/>
          <a:lstStyle/>
          <a:p>
            <a:r>
              <a:rPr lang="en-IN" dirty="0"/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7785"/>
            <a:ext cx="9905999" cy="4173416"/>
          </a:xfrm>
        </p:spPr>
        <p:txBody>
          <a:bodyPr>
            <a:normAutofit/>
          </a:bodyPr>
          <a:lstStyle/>
          <a:p>
            <a:r>
              <a:rPr lang="en-IN" sz="3200" dirty="0"/>
              <a:t>Introduction </a:t>
            </a:r>
          </a:p>
          <a:p>
            <a:r>
              <a:rPr lang="en-IN" sz="3200" dirty="0"/>
              <a:t>Osteology </a:t>
            </a:r>
          </a:p>
          <a:p>
            <a:r>
              <a:rPr lang="en-IN" sz="3200"/>
              <a:t>Articulation </a:t>
            </a:r>
            <a:endParaRPr lang="en-IN" sz="3200" dirty="0"/>
          </a:p>
          <a:p>
            <a:r>
              <a:rPr lang="en-IN" sz="3200" dirty="0"/>
              <a:t>Joint Kinetics </a:t>
            </a:r>
          </a:p>
          <a:p>
            <a:r>
              <a:rPr lang="en-IN" sz="3200" dirty="0"/>
              <a:t>Joint Kinematics </a:t>
            </a:r>
          </a:p>
          <a:p>
            <a:r>
              <a:rPr lang="en-IN" sz="3200" dirty="0" err="1"/>
              <a:t>Pathomechanics</a:t>
            </a:r>
            <a:r>
              <a:rPr lang="en-IN" sz="3200" dirty="0"/>
              <a:t> 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8313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5019" y="207818"/>
            <a:ext cx="9864436" cy="6463145"/>
          </a:xfrm>
        </p:spPr>
      </p:pic>
    </p:spTree>
    <p:extLst>
      <p:ext uri="{BB962C8B-B14F-4D97-AF65-F5344CB8AC3E}">
        <p14:creationId xmlns:p14="http://schemas.microsoft.com/office/powerpoint/2010/main" val="26111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8050"/>
          </a:xfrm>
        </p:spPr>
        <p:txBody>
          <a:bodyPr/>
          <a:lstStyle/>
          <a:p>
            <a:r>
              <a:rPr lang="en-IN" dirty="0"/>
              <a:t>Diaphragm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6568"/>
            <a:ext cx="9905999" cy="4124633"/>
          </a:xfrm>
        </p:spPr>
        <p:txBody>
          <a:bodyPr/>
          <a:lstStyle/>
          <a:p>
            <a:r>
              <a:rPr lang="en-IN" dirty="0"/>
              <a:t>Primary muscle of inspiration </a:t>
            </a:r>
          </a:p>
          <a:p>
            <a:r>
              <a:rPr lang="en-IN" dirty="0"/>
              <a:t>Origin ; Insertion </a:t>
            </a:r>
          </a:p>
          <a:p>
            <a:r>
              <a:rPr lang="en-IN" dirty="0"/>
              <a:t>Nerve supply </a:t>
            </a:r>
          </a:p>
          <a:p>
            <a:r>
              <a:rPr lang="en-IN" dirty="0"/>
              <a:t>Development as a postural and respiratory muscle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088406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1695"/>
          </a:xfrm>
        </p:spPr>
        <p:txBody>
          <a:bodyPr/>
          <a:lstStyle/>
          <a:p>
            <a:r>
              <a:rPr lang="en-IN" dirty="0"/>
              <a:t>Mode of action of Diaphragm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0212"/>
            <a:ext cx="9905999" cy="5157787"/>
          </a:xfrm>
        </p:spPr>
        <p:txBody>
          <a:bodyPr>
            <a:normAutofit/>
          </a:bodyPr>
          <a:lstStyle/>
          <a:p>
            <a:r>
              <a:rPr lang="en-IN" dirty="0"/>
              <a:t>When the diaphragm contracts , the central tendon is pulled down thus increasing the vertical diameter of thorax </a:t>
            </a:r>
          </a:p>
          <a:p>
            <a:r>
              <a:rPr lang="en-IN" dirty="0"/>
              <a:t>This depression is rapidly checked by the mediastinal constituents as they are stretched and the resistance offered by the abdominal organs </a:t>
            </a:r>
          </a:p>
          <a:p>
            <a:r>
              <a:rPr lang="en-IN" dirty="0"/>
              <a:t>From this moment on , the central tendon is fixed and the muscle </a:t>
            </a:r>
            <a:r>
              <a:rPr lang="en-IN" dirty="0" err="1"/>
              <a:t>fibers</a:t>
            </a:r>
            <a:r>
              <a:rPr lang="en-IN" dirty="0"/>
              <a:t> are now acting at the periphery </a:t>
            </a:r>
          </a:p>
          <a:p>
            <a:r>
              <a:rPr lang="en-IN" dirty="0"/>
              <a:t>These elevate the lower ribs contributing to an increase in the transverse diameter of the thorax </a:t>
            </a:r>
          </a:p>
          <a:p>
            <a:r>
              <a:rPr lang="en-IN" dirty="0"/>
              <a:t>Simultaneously , with the help of the sternum it also elevates the upper ribs increasing the anterior-posterior diameter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936064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58" t="17712" r="34391" b="12687"/>
          <a:stretch/>
        </p:blipFill>
        <p:spPr>
          <a:xfrm>
            <a:off x="2846242" y="27710"/>
            <a:ext cx="556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2355"/>
          </a:xfrm>
        </p:spPr>
        <p:txBody>
          <a:bodyPr/>
          <a:lstStyle/>
          <a:p>
            <a:r>
              <a:rPr lang="en-IN" dirty="0"/>
              <a:t>Zone of apposition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40873"/>
            <a:ext cx="9905999" cy="4350328"/>
          </a:xfrm>
        </p:spPr>
        <p:txBody>
          <a:bodyPr/>
          <a:lstStyle/>
          <a:p>
            <a:r>
              <a:rPr lang="en-IN" dirty="0"/>
              <a:t>Its is area of diaphragm encompassing the cylindrical portion ( the part of the muscle shaped like a dome/umbrella)which corresponds to the portion directly apposed to the inner aspect of the lower rib cage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96" y="3082000"/>
            <a:ext cx="3752538" cy="35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2668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85763"/>
            <a:ext cx="9905999" cy="54054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This ZOA is important because it is controlled by the abdominal muscles and directs the diaphragmatic action </a:t>
            </a:r>
          </a:p>
          <a:p>
            <a:pPr>
              <a:lnSpc>
                <a:spcPct val="150000"/>
              </a:lnSpc>
            </a:pPr>
            <a:r>
              <a:rPr lang="en-IN" dirty="0"/>
              <a:t>The normal action of diaphragm is accompanied by a rotation of the ribs outwards ( external rotation) largely in part due to the ZOA </a:t>
            </a:r>
          </a:p>
          <a:p>
            <a:pPr>
              <a:lnSpc>
                <a:spcPct val="150000"/>
              </a:lnSpc>
            </a:pPr>
            <a:r>
              <a:rPr lang="en-IN" dirty="0"/>
              <a:t>The normal force of pull on the sternal and the costal portions of the diaphragm would produce and internal rotation of the ribs </a:t>
            </a:r>
          </a:p>
          <a:p>
            <a:pPr>
              <a:lnSpc>
                <a:spcPct val="150000"/>
              </a:lnSpc>
            </a:pPr>
            <a:r>
              <a:rPr lang="en-IN" dirty="0"/>
              <a:t>The ZOA creates an external rotation of these ribs primarily because the pressure of the thoracic cavity prevents an inward motion 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 </a:t>
            </a:r>
            <a:r>
              <a:rPr lang="en-IN" dirty="0"/>
              <a:t>when the ZOA is optimized the respiratory and postural roles of the diaphragm have maximal efficiency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20283276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563562"/>
            <a:ext cx="9905999" cy="5794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In suboptimal positions the diaphragm has a decreased ability to draw air into the thorax because of less caudal movement upon contraction and less effective tension of the diaphragm on the ribs </a:t>
            </a:r>
          </a:p>
          <a:p>
            <a:pPr>
              <a:lnSpc>
                <a:spcPct val="150000"/>
              </a:lnSpc>
            </a:pPr>
            <a:r>
              <a:rPr lang="en-IN" dirty="0"/>
              <a:t>This decreased ZOA is accompanied by decreased expansion of the rib cage, postural alterations ,and compensatory increase in abdominal expansion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06" y="3063226"/>
            <a:ext cx="5122586" cy="36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3402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0257"/>
          </a:xfrm>
        </p:spPr>
        <p:txBody>
          <a:bodyPr/>
          <a:lstStyle/>
          <a:p>
            <a:r>
              <a:rPr lang="en-IN" dirty="0"/>
              <a:t>Mode of action of the external intercostal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00188"/>
            <a:ext cx="7673976" cy="5157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direction of </a:t>
            </a:r>
            <a:r>
              <a:rPr lang="en-IN" dirty="0" err="1"/>
              <a:t>fibers</a:t>
            </a:r>
            <a:r>
              <a:rPr lang="en-IN" dirty="0"/>
              <a:t> is parallel to the diagonal of the parallelogram OO’BA</a:t>
            </a:r>
          </a:p>
          <a:p>
            <a:pPr>
              <a:lnSpc>
                <a:spcPct val="150000"/>
              </a:lnSpc>
            </a:pPr>
            <a:r>
              <a:rPr lang="en-IN" dirty="0"/>
              <a:t> when the muscle contracts (E) the diagonal is shortened </a:t>
            </a:r>
          </a:p>
          <a:p>
            <a:pPr>
              <a:lnSpc>
                <a:spcPct val="150000"/>
              </a:lnSpc>
            </a:pPr>
            <a:r>
              <a:rPr lang="en-IN" dirty="0"/>
              <a:t>Thus distorting the parallelogram </a:t>
            </a:r>
          </a:p>
          <a:p>
            <a:pPr>
              <a:lnSpc>
                <a:spcPct val="150000"/>
              </a:lnSpc>
            </a:pPr>
            <a:r>
              <a:rPr lang="en-IN" dirty="0"/>
              <a:t>Assuming OO’ is fixed </a:t>
            </a:r>
          </a:p>
          <a:p>
            <a:pPr>
              <a:lnSpc>
                <a:spcPct val="150000"/>
              </a:lnSpc>
            </a:pPr>
            <a:r>
              <a:rPr lang="en-IN" dirty="0"/>
              <a:t>There is a rotation from A1 to A2 and B1 to B2 by a distance of r </a:t>
            </a:r>
          </a:p>
          <a:p>
            <a:pPr>
              <a:lnSpc>
                <a:spcPct val="150000"/>
              </a:lnSpc>
            </a:pPr>
            <a:r>
              <a:rPr lang="en-IN" dirty="0"/>
              <a:t>Thus external intercostals elevate the ribs and it is a muscle of inspiration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14" t="41414" r="52447" b="37077"/>
          <a:stretch/>
        </p:blipFill>
        <p:spPr>
          <a:xfrm>
            <a:off x="8609578" y="1514043"/>
            <a:ext cx="2689670" cy="3057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9713" y="5286375"/>
            <a:ext cx="2771775" cy="107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8815389" y="4857751"/>
            <a:ext cx="50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5389" y="6357939"/>
            <a:ext cx="5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O’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7175" y="502920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44300" y="6357939"/>
            <a:ext cx="52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46530" y="5776437"/>
            <a:ext cx="67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315450" y="5398532"/>
            <a:ext cx="2586039" cy="959407"/>
          </a:xfrm>
          <a:prstGeom prst="straightConnector1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5462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4532"/>
          </a:xfrm>
        </p:spPr>
        <p:txBody>
          <a:bodyPr/>
          <a:lstStyle/>
          <a:p>
            <a:r>
              <a:rPr lang="en-IN" dirty="0"/>
              <a:t>Mode of action on internal intercostal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3050"/>
            <a:ext cx="7525184" cy="42481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fibres are parallel to the short diagonal of parallelogram OO’AB</a:t>
            </a:r>
          </a:p>
          <a:p>
            <a:pPr>
              <a:lnSpc>
                <a:spcPct val="150000"/>
              </a:lnSpc>
            </a:pPr>
            <a:r>
              <a:rPr lang="en-IN" dirty="0"/>
              <a:t>When the muscle (I) contracts the diagonal O’A shortens </a:t>
            </a:r>
          </a:p>
          <a:p>
            <a:pPr>
              <a:lnSpc>
                <a:spcPct val="150000"/>
              </a:lnSpc>
            </a:pPr>
            <a:r>
              <a:rPr lang="en-IN" dirty="0"/>
              <a:t>The parallelogram is distorted and is displaced from A1 to A2 and B1 to B2 by a distance r </a:t>
            </a:r>
          </a:p>
          <a:p>
            <a:pPr>
              <a:lnSpc>
                <a:spcPct val="150000"/>
              </a:lnSpc>
            </a:pPr>
            <a:r>
              <a:rPr lang="en-IN" dirty="0"/>
              <a:t>The internal intercostals depresses the ribs and is this active during forced expiration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695" t="41982" r="38126" b="37077"/>
          <a:stretch/>
        </p:blipFill>
        <p:spPr>
          <a:xfrm>
            <a:off x="8666596" y="2136438"/>
            <a:ext cx="3363481" cy="2792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43975" y="5329238"/>
            <a:ext cx="284321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666596" y="5329238"/>
            <a:ext cx="22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6596" y="6586538"/>
            <a:ext cx="47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01463" y="5172075"/>
            <a:ext cx="32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1463" y="6472238"/>
            <a:ext cx="32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43975" y="5541407"/>
            <a:ext cx="2628900" cy="93083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29813" y="569857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2000925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0245"/>
          </a:xfrm>
        </p:spPr>
        <p:txBody>
          <a:bodyPr>
            <a:normAutofit fontScale="90000"/>
          </a:bodyPr>
          <a:lstStyle/>
          <a:p>
            <a:r>
              <a:rPr lang="en-IN" dirty="0"/>
              <a:t> Synergism and antagonism of Diaphragm and abdominals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8763"/>
            <a:ext cx="9905999" cy="42624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Both the set of muscle are always in active contraction but their activity varies reciprocally </a:t>
            </a:r>
          </a:p>
          <a:p>
            <a:pPr>
              <a:lnSpc>
                <a:spcPct val="150000"/>
              </a:lnSpc>
            </a:pPr>
            <a:r>
              <a:rPr lang="en-IN" dirty="0"/>
              <a:t>During inspiration the tonus of the diaphragm increases </a:t>
            </a:r>
          </a:p>
          <a:p>
            <a:pPr>
              <a:lnSpc>
                <a:spcPct val="150000"/>
              </a:lnSpc>
            </a:pPr>
            <a:r>
              <a:rPr lang="en-IN" dirty="0"/>
              <a:t>During expiration the tonus of the abdominals increases  </a:t>
            </a:r>
          </a:p>
        </p:txBody>
      </p:sp>
    </p:spTree>
    <p:extLst>
      <p:ext uri="{BB962C8B-B14F-4D97-AF65-F5344CB8AC3E}">
        <p14:creationId xmlns:p14="http://schemas.microsoft.com/office/powerpoint/2010/main" val="6963385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9944"/>
          </a:xfrm>
        </p:spPr>
        <p:txBody>
          <a:bodyPr/>
          <a:lstStyle/>
          <a:p>
            <a:r>
              <a:rPr lang="en-IN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8462"/>
            <a:ext cx="9905999" cy="4032739"/>
          </a:xfrm>
        </p:spPr>
        <p:txBody>
          <a:bodyPr>
            <a:normAutofit/>
          </a:bodyPr>
          <a:lstStyle/>
          <a:p>
            <a:r>
              <a:rPr lang="en-IN" sz="3200" dirty="0"/>
              <a:t>The Thorax consist of the Thoracic Vertebra the ribs and the sternum </a:t>
            </a:r>
          </a:p>
          <a:p>
            <a:r>
              <a:rPr lang="en-IN" sz="3200" dirty="0"/>
              <a:t>Functions of thorax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3200" dirty="0"/>
              <a:t> Base for muscle attachment of the upper extremity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3200" dirty="0"/>
              <a:t>Protection for the heart lungs and viscera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3200" b="1" dirty="0"/>
              <a:t>Ventilation</a:t>
            </a:r>
            <a:r>
              <a:rPr lang="en-I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57858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5945"/>
          </a:xfrm>
        </p:spPr>
        <p:txBody>
          <a:bodyPr>
            <a:normAutofit fontScale="90000"/>
          </a:bodyPr>
          <a:lstStyle/>
          <a:p>
            <a:r>
              <a:rPr lang="en-IN" dirty="0"/>
              <a:t>Diaphragm and abdominals during inspiration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4" y="1414463"/>
            <a:ext cx="5630862" cy="5014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The diaphragm contracts to increase the vertical diameter of the thorax </a:t>
            </a:r>
          </a:p>
          <a:p>
            <a:pPr>
              <a:lnSpc>
                <a:spcPct val="150000"/>
              </a:lnSpc>
            </a:pPr>
            <a:r>
              <a:rPr lang="en-IN" dirty="0"/>
              <a:t>It is soon opposed by the resistance of the abdominal viscera </a:t>
            </a:r>
          </a:p>
          <a:p>
            <a:pPr>
              <a:lnSpc>
                <a:spcPct val="150000"/>
              </a:lnSpc>
            </a:pPr>
            <a:r>
              <a:rPr lang="en-IN" dirty="0"/>
              <a:t>The abdominal muscles stabilise the central tendon and allow the diaphragm to elevate the lower ribs </a:t>
            </a:r>
          </a:p>
          <a:p>
            <a:pPr>
              <a:lnSpc>
                <a:spcPct val="150000"/>
              </a:lnSpc>
            </a:pPr>
            <a:r>
              <a:rPr lang="en-IN" dirty="0"/>
              <a:t>This antagonistic synergistic action of the abdominals is therefore necessary for efficiency of diaphragm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929" t="35170" r="36251" b="12273"/>
          <a:stretch/>
        </p:blipFill>
        <p:spPr>
          <a:xfrm>
            <a:off x="7022210" y="1614488"/>
            <a:ext cx="4696904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7313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3095"/>
          </a:xfrm>
        </p:spPr>
        <p:txBody>
          <a:bodyPr>
            <a:normAutofit fontScale="90000"/>
          </a:bodyPr>
          <a:lstStyle/>
          <a:p>
            <a:r>
              <a:rPr lang="en-IN" dirty="0"/>
              <a:t>Diaphragm and abdominals during expiration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1613"/>
            <a:ext cx="6073776" cy="4319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The diaphragm relax and contraction of the abdominal muscles lowers the thoracic floor </a:t>
            </a:r>
          </a:p>
          <a:p>
            <a:pPr>
              <a:lnSpc>
                <a:spcPct val="150000"/>
              </a:lnSpc>
            </a:pPr>
            <a:r>
              <a:rPr lang="en-IN" dirty="0"/>
              <a:t>This decreases the transverse and anterior posterior diameter of the thorax </a:t>
            </a:r>
          </a:p>
          <a:p>
            <a:pPr>
              <a:lnSpc>
                <a:spcPct val="150000"/>
              </a:lnSpc>
            </a:pPr>
            <a:r>
              <a:rPr lang="en-IN" dirty="0"/>
              <a:t>Also by increasing the intra abdominal pressure they push the viscera upwards and raise the central tendon </a:t>
            </a:r>
          </a:p>
          <a:p>
            <a:pPr>
              <a:lnSpc>
                <a:spcPct val="150000"/>
              </a:lnSpc>
            </a:pPr>
            <a:r>
              <a:rPr lang="en-IN" dirty="0"/>
              <a:t>Abdominals act as the perfect agonist  during expiration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08" t="39144" r="28282" b="8938"/>
          <a:stretch/>
        </p:blipFill>
        <p:spPr>
          <a:xfrm>
            <a:off x="7030553" y="1471613"/>
            <a:ext cx="4468720" cy="42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319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4532"/>
          </a:xfrm>
        </p:spPr>
        <p:txBody>
          <a:bodyPr/>
          <a:lstStyle/>
          <a:p>
            <a:r>
              <a:rPr lang="en-IN" dirty="0" err="1"/>
              <a:t>Pathomechanics</a:t>
            </a:r>
            <a:r>
              <a:rPr lang="en-IN" dirty="0"/>
              <a:t> of thorax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3063"/>
            <a:ext cx="9905999" cy="4148138"/>
          </a:xfrm>
        </p:spPr>
        <p:txBody>
          <a:bodyPr/>
          <a:lstStyle/>
          <a:p>
            <a:r>
              <a:rPr lang="en-IN" dirty="0"/>
              <a:t>COPD</a:t>
            </a:r>
          </a:p>
          <a:p>
            <a:pPr marL="114300" indent="0">
              <a:buNone/>
            </a:pPr>
            <a:endParaRPr lang="en-IN" dirty="0"/>
          </a:p>
          <a:p>
            <a:r>
              <a:rPr lang="en-IN" dirty="0"/>
              <a:t>Scoliosis </a:t>
            </a:r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18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0791"/>
          </a:xfrm>
        </p:spPr>
        <p:txBody>
          <a:bodyPr/>
          <a:lstStyle/>
          <a:p>
            <a:r>
              <a:rPr lang="en-IN" dirty="0"/>
              <a:t>COPD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60764"/>
            <a:ext cx="9905999" cy="52785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Chronic Obstructive Pulmonary Disease </a:t>
            </a:r>
          </a:p>
          <a:p>
            <a:pPr>
              <a:lnSpc>
                <a:spcPct val="150000"/>
              </a:lnSpc>
            </a:pPr>
            <a:r>
              <a:rPr lang="en-IN" dirty="0"/>
              <a:t>Particular feature : Hyper inflation of the lungs </a:t>
            </a:r>
          </a:p>
          <a:p>
            <a:pPr>
              <a:lnSpc>
                <a:spcPct val="150000"/>
              </a:lnSpc>
            </a:pPr>
            <a:r>
              <a:rPr lang="en-IN" dirty="0"/>
              <a:t>Descend and flattening of Diaphragm </a:t>
            </a:r>
          </a:p>
          <a:p>
            <a:pPr>
              <a:lnSpc>
                <a:spcPct val="150000"/>
              </a:lnSpc>
            </a:pPr>
            <a:r>
              <a:rPr lang="en-IN" dirty="0"/>
              <a:t>Increased total Lung capacity </a:t>
            </a:r>
          </a:p>
          <a:p>
            <a:pPr>
              <a:lnSpc>
                <a:spcPct val="150000"/>
              </a:lnSpc>
            </a:pPr>
            <a:r>
              <a:rPr lang="en-IN" dirty="0"/>
              <a:t>Reduced surface area of the whole diaphragm and reduction in surface area of its zone of apposition at FRC </a:t>
            </a:r>
          </a:p>
          <a:p>
            <a:pPr>
              <a:lnSpc>
                <a:spcPct val="150000"/>
              </a:lnSpc>
            </a:pPr>
            <a:r>
              <a:rPr lang="en-IN" dirty="0"/>
              <a:t>Increase in antero-posterior diameter ;but the transverse diameter remains the same thus causing the rib cage to adopt a circular shape </a:t>
            </a:r>
          </a:p>
          <a:p>
            <a:pPr>
              <a:lnSpc>
                <a:spcPct val="150000"/>
              </a:lnSpc>
            </a:pPr>
            <a:r>
              <a:rPr lang="en-IN" dirty="0"/>
              <a:t>Orientation of the </a:t>
            </a:r>
            <a:r>
              <a:rPr lang="en-IN" dirty="0" err="1"/>
              <a:t>fibers</a:t>
            </a:r>
            <a:r>
              <a:rPr lang="en-IN" dirty="0"/>
              <a:t> of the diaphragm changes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3" y="139930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046"/>
          </a:xfrm>
        </p:spPr>
        <p:txBody>
          <a:bodyPr/>
          <a:lstStyle/>
          <a:p>
            <a:r>
              <a:rPr lang="en-IN" dirty="0"/>
              <a:t>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65564"/>
            <a:ext cx="9905999" cy="4225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Increased lateral curvature of spine along with rotation of vertebrae </a:t>
            </a:r>
          </a:p>
          <a:p>
            <a:pPr>
              <a:lnSpc>
                <a:spcPct val="150000"/>
              </a:lnSpc>
            </a:pPr>
            <a:r>
              <a:rPr lang="en-US" dirty="0"/>
              <a:t>Lumbar and cervical curves cause minimal change in chest wall biomechanics but a thoracic curve causes restriction in </a:t>
            </a:r>
            <a:r>
              <a:rPr lang="en-US" dirty="0" err="1"/>
              <a:t>ventilatory</a:t>
            </a:r>
            <a:r>
              <a:rPr lang="en-US" dirty="0"/>
              <a:t> capacity – restriction proportional to severity of curve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Increased volume on concave side and decreased volume of convex side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1" y="4223670"/>
            <a:ext cx="2518972" cy="25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808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5591"/>
          </a:xfrm>
        </p:spPr>
        <p:txBody>
          <a:bodyPr/>
          <a:lstStyle/>
          <a:p>
            <a:r>
              <a:rPr lang="en-IN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40873"/>
            <a:ext cx="9905999" cy="4350328"/>
          </a:xfrm>
        </p:spPr>
        <p:txBody>
          <a:bodyPr/>
          <a:lstStyle/>
          <a:p>
            <a:r>
              <a:rPr lang="en-IN" dirty="0"/>
              <a:t>Thorax and its function </a:t>
            </a:r>
          </a:p>
          <a:p>
            <a:r>
              <a:rPr lang="en-IN" dirty="0"/>
              <a:t>Kinematics </a:t>
            </a:r>
          </a:p>
          <a:p>
            <a:r>
              <a:rPr lang="en-IN" dirty="0"/>
              <a:t>Pump handle movement and bucket handle movement </a:t>
            </a:r>
          </a:p>
          <a:p>
            <a:r>
              <a:rPr lang="en-IN" dirty="0"/>
              <a:t>Muscles of respirations and their kinetics </a:t>
            </a:r>
          </a:p>
          <a:p>
            <a:r>
              <a:rPr lang="en-IN" dirty="0"/>
              <a:t>Diaphragm and abdominal muscles synergism and antagonism</a:t>
            </a:r>
          </a:p>
          <a:p>
            <a:r>
              <a:rPr lang="en-IN" dirty="0" err="1"/>
              <a:t>Pathomechanics</a:t>
            </a:r>
            <a:r>
              <a:rPr lang="en-IN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11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600200"/>
            <a:ext cx="8534400" cy="4800600"/>
          </a:xfrm>
        </p:spPr>
      </p:pic>
    </p:spTree>
    <p:extLst>
      <p:ext uri="{BB962C8B-B14F-4D97-AF65-F5344CB8AC3E}">
        <p14:creationId xmlns:p14="http://schemas.microsoft.com/office/powerpoint/2010/main" val="26874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6318"/>
          </a:xfrm>
        </p:spPr>
        <p:txBody>
          <a:bodyPr/>
          <a:lstStyle/>
          <a:p>
            <a:r>
              <a:rPr lang="en-IN" dirty="0"/>
              <a:t>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96291"/>
            <a:ext cx="9905999" cy="4294910"/>
          </a:xfrm>
        </p:spPr>
        <p:txBody>
          <a:bodyPr/>
          <a:lstStyle/>
          <a:p>
            <a:r>
              <a:rPr lang="en-IN" sz="3200" dirty="0"/>
              <a:t>Thoracic Vertebra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There are 12 thoracic vertebra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Each coinciding with the 12 ribs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09" y="618518"/>
            <a:ext cx="2624591" cy="2624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"/>
          <a:stretch/>
        </p:blipFill>
        <p:spPr>
          <a:xfrm>
            <a:off x="1141411" y="3643746"/>
            <a:ext cx="5691133" cy="29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68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31273"/>
            <a:ext cx="9905999" cy="4959928"/>
          </a:xfrm>
        </p:spPr>
        <p:txBody>
          <a:bodyPr>
            <a:normAutofit/>
          </a:bodyPr>
          <a:lstStyle/>
          <a:p>
            <a:r>
              <a:rPr lang="en-IN" sz="3200" dirty="0"/>
              <a:t>Ribs </a:t>
            </a:r>
          </a:p>
          <a:p>
            <a:endParaRPr lang="en-IN" dirty="0"/>
          </a:p>
        </p:txBody>
      </p:sp>
      <p:pic>
        <p:nvPicPr>
          <p:cNvPr id="4" name="Content Placeholder 6" descr="http://www.cliffsnotes.com/assets/277457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01358" y="1424750"/>
            <a:ext cx="4662489" cy="48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885" y="195285"/>
            <a:ext cx="4102504" cy="2783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885" y="3311237"/>
            <a:ext cx="4944137" cy="33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69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121" y="734291"/>
            <a:ext cx="9905999" cy="5098474"/>
          </a:xfrm>
        </p:spPr>
        <p:txBody>
          <a:bodyPr/>
          <a:lstStyle/>
          <a:p>
            <a:r>
              <a:rPr lang="en-IN" sz="3200" dirty="0"/>
              <a:t>Sternum</a:t>
            </a:r>
            <a:r>
              <a:rPr lang="en-IN" dirty="0"/>
              <a:t>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13" y="126728"/>
            <a:ext cx="6285441" cy="66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214246"/>
          </a:xfrm>
        </p:spPr>
        <p:txBody>
          <a:bodyPr/>
          <a:lstStyle/>
          <a:p>
            <a:pPr algn="ctr"/>
            <a:r>
              <a:rPr lang="en-IN" dirty="0"/>
              <a:t>Articulations of thorax </a:t>
            </a:r>
          </a:p>
        </p:txBody>
      </p:sp>
    </p:spTree>
    <p:extLst>
      <p:ext uri="{BB962C8B-B14F-4D97-AF65-F5344CB8AC3E}">
        <p14:creationId xmlns:p14="http://schemas.microsoft.com/office/powerpoint/2010/main" val="16304249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827355"/>
              </p:ext>
            </p:extLst>
          </p:nvPr>
        </p:nvGraphicFramePr>
        <p:xfrm>
          <a:off x="0" y="3"/>
          <a:ext cx="12192000" cy="69910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999">
                <a:tc>
                  <a:txBody>
                    <a:bodyPr/>
                    <a:lstStyle/>
                    <a:p>
                      <a:r>
                        <a:rPr lang="en-US" sz="2400" dirty="0"/>
                        <a:t>     Joint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Type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Articulation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    Ligament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617">
                <a:tc>
                  <a:txBody>
                    <a:bodyPr/>
                    <a:lstStyle/>
                    <a:p>
                      <a:r>
                        <a:rPr lang="en-US" sz="2000" dirty="0"/>
                        <a:t>1. </a:t>
                      </a:r>
                      <a:r>
                        <a:rPr lang="en-US" sz="2000" dirty="0" err="1"/>
                        <a:t>Manubriosternal</a:t>
                      </a:r>
                      <a:r>
                        <a:rPr lang="en-US" sz="2000" dirty="0"/>
                        <a:t> </a:t>
                      </a:r>
                    </a:p>
                    <a:p>
                      <a:r>
                        <a:rPr lang="en-US" sz="2000" dirty="0"/>
                        <a:t>    and </a:t>
                      </a:r>
                      <a:r>
                        <a:rPr lang="en-US" sz="2000" dirty="0" err="1"/>
                        <a:t>Xiphisternal</a:t>
                      </a:r>
                      <a:r>
                        <a:rPr lang="en-US" sz="200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Synchondrosis</a:t>
                      </a:r>
                      <a:r>
                        <a:rPr lang="en-US" sz="200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Manubrium</a:t>
                      </a:r>
                      <a:r>
                        <a:rPr lang="en-US" sz="2000" dirty="0"/>
                        <a:t> and body</a:t>
                      </a:r>
                      <a:r>
                        <a:rPr lang="en-US" sz="2000" baseline="0" dirty="0"/>
                        <a:t> of sternum</a:t>
                      </a:r>
                    </a:p>
                    <a:p>
                      <a:r>
                        <a:rPr lang="en-US" sz="2000" baseline="0" dirty="0" err="1"/>
                        <a:t>Sternal</a:t>
                      </a:r>
                      <a:r>
                        <a:rPr lang="en-US" sz="2000" baseline="0" dirty="0"/>
                        <a:t> body and </a:t>
                      </a:r>
                      <a:r>
                        <a:rPr lang="en-US" sz="2000" baseline="0" dirty="0" err="1"/>
                        <a:t>Xiphisternum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Fibrocartilaginous</a:t>
                      </a:r>
                      <a:r>
                        <a:rPr lang="en-US" sz="2000" dirty="0"/>
                        <a:t> disk between hyaline cartilage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858">
                <a:tc>
                  <a:txBody>
                    <a:bodyPr/>
                    <a:lstStyle/>
                    <a:p>
                      <a:r>
                        <a:rPr lang="en-US" sz="2000" dirty="0"/>
                        <a:t>2. </a:t>
                      </a:r>
                      <a:r>
                        <a:rPr lang="en-US" sz="2000" dirty="0" err="1"/>
                        <a:t>Costovertebral</a:t>
                      </a:r>
                      <a:r>
                        <a:rPr lang="en-US" sz="2000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Synovial joint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 of the</a:t>
                      </a:r>
                      <a:r>
                        <a:rPr lang="en-US" sz="2000" baseline="0" dirty="0"/>
                        <a:t> rib, adjacent vertebral body, and IV disk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Interosseus</a:t>
                      </a:r>
                      <a:r>
                        <a:rPr lang="en-US" sz="2000" dirty="0"/>
                        <a:t> ligament</a:t>
                      </a:r>
                    </a:p>
                    <a:p>
                      <a:r>
                        <a:rPr lang="en-US" sz="2000" dirty="0"/>
                        <a:t>Radiate</a:t>
                      </a:r>
                      <a:r>
                        <a:rPr lang="en-US" sz="2000" baseline="0" dirty="0"/>
                        <a:t> ligament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692">
                <a:tc>
                  <a:txBody>
                    <a:bodyPr/>
                    <a:lstStyle/>
                    <a:p>
                      <a:r>
                        <a:rPr lang="en-US" sz="2000" dirty="0"/>
                        <a:t>3. </a:t>
                      </a:r>
                      <a:r>
                        <a:rPr lang="en-US" sz="2000" dirty="0" err="1"/>
                        <a:t>costotransverse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Synovial</a:t>
                      </a:r>
                      <a:r>
                        <a:rPr lang="en-US" sz="2000" baseline="0" dirty="0"/>
                        <a:t> joint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Costal tubercle</a:t>
                      </a:r>
                      <a:r>
                        <a:rPr lang="en-US" sz="2000" baseline="0" dirty="0"/>
                        <a:t> of the rib with costal facet of transverse process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Lateral CT ligament</a:t>
                      </a:r>
                    </a:p>
                    <a:p>
                      <a:r>
                        <a:rPr lang="en-US" sz="2000" dirty="0" err="1"/>
                        <a:t>Costotransverse</a:t>
                      </a:r>
                      <a:r>
                        <a:rPr lang="en-US" sz="2000" baseline="0" dirty="0"/>
                        <a:t> ligament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358">
                <a:tc>
                  <a:txBody>
                    <a:bodyPr/>
                    <a:lstStyle/>
                    <a:p>
                      <a:r>
                        <a:rPr lang="en-US" sz="2000" dirty="0"/>
                        <a:t>4. Costochondral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Synchondrosis</a:t>
                      </a:r>
                      <a:r>
                        <a:rPr lang="en-US" sz="200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baseline="0" dirty="0"/>
                        <a:t> to 10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baseline="0" dirty="0"/>
                        <a:t> rib with costal cartilage </a:t>
                      </a:r>
                      <a:r>
                        <a:rPr lang="en-US" sz="2000" baseline="0" dirty="0" err="1"/>
                        <a:t>antero</a:t>
                      </a:r>
                      <a:r>
                        <a:rPr lang="en-US" sz="2000" baseline="0" dirty="0"/>
                        <a:t>-laterally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ligamentous support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475">
                <a:tc>
                  <a:txBody>
                    <a:bodyPr/>
                    <a:lstStyle/>
                    <a:p>
                      <a:r>
                        <a:rPr lang="en-US" sz="2000" dirty="0"/>
                        <a:t>5. </a:t>
                      </a:r>
                      <a:r>
                        <a:rPr lang="en-US" sz="2000" dirty="0" err="1"/>
                        <a:t>Chondrosternal</a:t>
                      </a:r>
                      <a:r>
                        <a:rPr lang="en-US" sz="2000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Synchondrosis</a:t>
                      </a:r>
                      <a:r>
                        <a:rPr lang="en-US" sz="200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Costal</a:t>
                      </a:r>
                      <a:r>
                        <a:rPr lang="en-US" sz="2000" b="0" baseline="0" dirty="0"/>
                        <a:t> cartilage of ribs 1 through 7 anteriorly with the sternum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Anterior and posterior radiate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costosternal</a:t>
                      </a:r>
                      <a:r>
                        <a:rPr lang="en-US" sz="2000" baseline="0" dirty="0"/>
                        <a:t> ligament</a:t>
                      </a:r>
                    </a:p>
                    <a:p>
                      <a:r>
                        <a:rPr lang="en-US" sz="2000" baseline="0" dirty="0" err="1"/>
                        <a:t>Sternocostal</a:t>
                      </a:r>
                      <a:r>
                        <a:rPr lang="en-US" sz="2000" baseline="0" dirty="0"/>
                        <a:t> ligament</a:t>
                      </a:r>
                    </a:p>
                    <a:p>
                      <a:r>
                        <a:rPr lang="en-US" sz="2000" baseline="0" dirty="0" err="1"/>
                        <a:t>Costoxiphoid</a:t>
                      </a:r>
                      <a:r>
                        <a:rPr lang="en-US" sz="2000" baseline="0" dirty="0"/>
                        <a:t> ligament</a:t>
                      </a:r>
                      <a:endParaRPr lang="en-US" sz="2000" dirty="0"/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23" y="1600200"/>
            <a:ext cx="7742353" cy="4800600"/>
          </a:xfrm>
        </p:spPr>
      </p:pic>
    </p:spTree>
    <p:extLst>
      <p:ext uri="{BB962C8B-B14F-4D97-AF65-F5344CB8AC3E}">
        <p14:creationId xmlns:p14="http://schemas.microsoft.com/office/powerpoint/2010/main" val="386132729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5034</TotalTime>
  <Words>1338</Words>
  <Application>Microsoft Office PowerPoint</Application>
  <PresentationFormat>Widescreen</PresentationFormat>
  <Paragraphs>186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Courier New</vt:lpstr>
      <vt:lpstr>Wingdings</vt:lpstr>
      <vt:lpstr>Adjacency</vt:lpstr>
      <vt:lpstr>Biomechanics of thorax </vt:lpstr>
      <vt:lpstr>Contents </vt:lpstr>
      <vt:lpstr>Introduction </vt:lpstr>
      <vt:lpstr>Structure </vt:lpstr>
      <vt:lpstr>PowerPoint Presentation</vt:lpstr>
      <vt:lpstr>PowerPoint Presentation</vt:lpstr>
      <vt:lpstr>Articulations of thorax </vt:lpstr>
      <vt:lpstr>PowerPoint Presentation</vt:lpstr>
      <vt:lpstr>PowerPoint Presentation</vt:lpstr>
      <vt:lpstr>Joint Kinematics </vt:lpstr>
      <vt:lpstr>Movements at the costovertebral joints </vt:lpstr>
      <vt:lpstr>PowerPoint Presentation</vt:lpstr>
      <vt:lpstr>The Pump Handle Movement </vt:lpstr>
      <vt:lpstr>PowerPoint Presentation</vt:lpstr>
      <vt:lpstr>The bucket handle movement </vt:lpstr>
      <vt:lpstr>PowerPoint Presentation</vt:lpstr>
      <vt:lpstr>Elasticity of costal cartilage </vt:lpstr>
      <vt:lpstr>Muscles of Inspiration </vt:lpstr>
      <vt:lpstr>Difference between ventilatory and skeletal muscles:</vt:lpstr>
      <vt:lpstr>PowerPoint Presentation</vt:lpstr>
      <vt:lpstr>Diaphragm</vt:lpstr>
      <vt:lpstr>Mode of action of Diaphragm</vt:lpstr>
      <vt:lpstr>PowerPoint Presentation</vt:lpstr>
      <vt:lpstr>Zone of apposition </vt:lpstr>
      <vt:lpstr>PowerPoint Presentation</vt:lpstr>
      <vt:lpstr>PowerPoint Presentation</vt:lpstr>
      <vt:lpstr>Mode of action of the external intercostal </vt:lpstr>
      <vt:lpstr>Mode of action on internal intercostal </vt:lpstr>
      <vt:lpstr> Synergism and antagonism of Diaphragm and abdominals  </vt:lpstr>
      <vt:lpstr>Diaphragm and abdominals during inspiration </vt:lpstr>
      <vt:lpstr>Diaphragm and abdominals during expiration </vt:lpstr>
      <vt:lpstr>Pathomechanics of thorax </vt:lpstr>
      <vt:lpstr>COPD </vt:lpstr>
      <vt:lpstr>scoliosis</vt:lpstr>
      <vt:lpstr>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 of thorax</dc:title>
  <dc:creator>Arun Nawge</dc:creator>
  <cp:lastModifiedBy>Kartik Rathod</cp:lastModifiedBy>
  <cp:revision>101</cp:revision>
  <dcterms:created xsi:type="dcterms:W3CDTF">2017-09-05T16:56:02Z</dcterms:created>
  <dcterms:modified xsi:type="dcterms:W3CDTF">2024-06-18T10:55:29Z</dcterms:modified>
</cp:coreProperties>
</file>